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8" r:id="rId2"/>
    <p:sldId id="257" r:id="rId3"/>
    <p:sldId id="259" r:id="rId4"/>
    <p:sldId id="261" r:id="rId5"/>
    <p:sldId id="260" r:id="rId6"/>
    <p:sldId id="263" r:id="rId7"/>
    <p:sldId id="285" r:id="rId8"/>
    <p:sldId id="262" r:id="rId9"/>
    <p:sldId id="286" r:id="rId10"/>
    <p:sldId id="264" r:id="rId11"/>
    <p:sldId id="265" r:id="rId12"/>
    <p:sldId id="267" r:id="rId13"/>
    <p:sldId id="271" r:id="rId14"/>
    <p:sldId id="274" r:id="rId15"/>
    <p:sldId id="287" r:id="rId16"/>
    <p:sldId id="268" r:id="rId17"/>
    <p:sldId id="280" r:id="rId18"/>
    <p:sldId id="281" r:id="rId19"/>
    <p:sldId id="288" r:id="rId20"/>
    <p:sldId id="289" r:id="rId21"/>
    <p:sldId id="279" r:id="rId22"/>
  </p:sldIdLst>
  <p:sldSz cx="9144000" cy="5143500" type="screen16x9"/>
  <p:notesSz cx="6858000" cy="9144000"/>
  <p:embeddedFontLst>
    <p:embeddedFont>
      <p:font typeface="Dosis" pitchFamily="2" charset="0"/>
      <p:regular r:id="rId24"/>
      <p:bold r:id="rId25"/>
    </p:embeddedFont>
    <p:embeddedFont>
      <p:font typeface="Dosis ExtraLight" pitchFamily="2" charset="0"/>
      <p:regular r:id="rId26"/>
      <p:bold r:id="rId27"/>
    </p:embeddedFont>
    <p:embeddedFont>
      <p:font typeface="Pontano Sans" panose="020B0604020202020204" charset="0"/>
      <p:regular r:id="rId28"/>
    </p:embeddedFont>
    <p:embeddedFont>
      <p:font typeface="Raleway" pitchFamily="2" charset="0"/>
      <p:regular r:id="rId29"/>
      <p:bold r:id="rId30"/>
      <p:italic r:id="rId31"/>
      <p:boldItalic r:id="rId32"/>
    </p:embeddedFont>
    <p:embeddedFont>
      <p:font typeface="Tahoma" panose="020B0604030504040204" pitchFamily="3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A62C6A-D581-47C8-98FB-61A3E86BF3E5}">
  <a:tblStyle styleId="{D3A62C6A-D581-47C8-98FB-61A3E86BF3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672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942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163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842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235802" y="2802078"/>
            <a:ext cx="1905613" cy="1255536"/>
          </a:xfrm>
          <a:custGeom>
            <a:avLst/>
            <a:gdLst/>
            <a:ahLst/>
            <a:cxnLst/>
            <a:rect l="l" t="t" r="r" b="b"/>
            <a:pathLst>
              <a:path w="19646" h="12944" extrusionOk="0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4136091"/>
            <a:ext cx="1085984" cy="1007319"/>
          </a:xfrm>
          <a:custGeom>
            <a:avLst/>
            <a:gdLst/>
            <a:ahLst/>
            <a:cxnLst/>
            <a:rect l="l" t="t" r="r" b="b"/>
            <a:pathLst>
              <a:path w="11196" h="10385" extrusionOk="0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0"/>
            <a:ext cx="1936070" cy="2500305"/>
          </a:xfrm>
          <a:custGeom>
            <a:avLst/>
            <a:gdLst/>
            <a:ahLst/>
            <a:cxnLst/>
            <a:rect l="l" t="t" r="r" b="b"/>
            <a:pathLst>
              <a:path w="19960" h="25777" extrusionOk="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221739" y="0"/>
            <a:ext cx="971624" cy="843005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1680587" y="3914645"/>
            <a:ext cx="1491337" cy="1228764"/>
          </a:xfrm>
          <a:custGeom>
            <a:avLst/>
            <a:gdLst/>
            <a:ahLst/>
            <a:cxnLst/>
            <a:rect l="l" t="t" r="r" b="b"/>
            <a:pathLst>
              <a:path w="15375" h="12668" extrusionOk="0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5349175" y="1964350"/>
            <a:ext cx="310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349175" y="3221054"/>
            <a:ext cx="310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650244" y="3237827"/>
            <a:ext cx="930521" cy="1355672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602686" y="3512916"/>
            <a:ext cx="1278848" cy="1021604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6991883" y="3961149"/>
            <a:ext cx="566286" cy="927029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0" y="2514602"/>
            <a:ext cx="1378855" cy="1907408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2114578" y="0"/>
            <a:ext cx="1107352" cy="96447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7600940" y="421461"/>
            <a:ext cx="1543076" cy="2686124"/>
          </a:xfrm>
          <a:custGeom>
            <a:avLst/>
            <a:gdLst/>
            <a:ahLst/>
            <a:cxnLst/>
            <a:rect l="l" t="t" r="r" b="b"/>
            <a:pathLst>
              <a:path w="15908" h="27692" extrusionOk="0">
                <a:moveTo>
                  <a:pt x="13846" y="1"/>
                </a:moveTo>
                <a:lnTo>
                  <a:pt x="13128" y="19"/>
                </a:lnTo>
                <a:lnTo>
                  <a:pt x="12428" y="74"/>
                </a:lnTo>
                <a:lnTo>
                  <a:pt x="11729" y="166"/>
                </a:lnTo>
                <a:lnTo>
                  <a:pt x="11047" y="277"/>
                </a:lnTo>
                <a:lnTo>
                  <a:pt x="10384" y="442"/>
                </a:lnTo>
                <a:lnTo>
                  <a:pt x="9722" y="627"/>
                </a:lnTo>
                <a:lnTo>
                  <a:pt x="9077" y="848"/>
                </a:lnTo>
                <a:lnTo>
                  <a:pt x="8451" y="1087"/>
                </a:lnTo>
                <a:lnTo>
                  <a:pt x="7844" y="1363"/>
                </a:lnTo>
                <a:lnTo>
                  <a:pt x="7255" y="1676"/>
                </a:lnTo>
                <a:lnTo>
                  <a:pt x="6665" y="2007"/>
                </a:lnTo>
                <a:lnTo>
                  <a:pt x="6113" y="2357"/>
                </a:lnTo>
                <a:lnTo>
                  <a:pt x="5561" y="2744"/>
                </a:lnTo>
                <a:lnTo>
                  <a:pt x="5045" y="3167"/>
                </a:lnTo>
                <a:lnTo>
                  <a:pt x="4530" y="3591"/>
                </a:lnTo>
                <a:lnTo>
                  <a:pt x="4051" y="4051"/>
                </a:lnTo>
                <a:lnTo>
                  <a:pt x="3591" y="4530"/>
                </a:lnTo>
                <a:lnTo>
                  <a:pt x="3167" y="5045"/>
                </a:lnTo>
                <a:lnTo>
                  <a:pt x="2744" y="5561"/>
                </a:lnTo>
                <a:lnTo>
                  <a:pt x="2357" y="6113"/>
                </a:lnTo>
                <a:lnTo>
                  <a:pt x="2007" y="6666"/>
                </a:lnTo>
                <a:lnTo>
                  <a:pt x="1676" y="7255"/>
                </a:lnTo>
                <a:lnTo>
                  <a:pt x="1363" y="7844"/>
                </a:lnTo>
                <a:lnTo>
                  <a:pt x="1087" y="8452"/>
                </a:lnTo>
                <a:lnTo>
                  <a:pt x="847" y="9078"/>
                </a:lnTo>
                <a:lnTo>
                  <a:pt x="626" y="9722"/>
                </a:lnTo>
                <a:lnTo>
                  <a:pt x="442" y="10385"/>
                </a:lnTo>
                <a:lnTo>
                  <a:pt x="276" y="11048"/>
                </a:lnTo>
                <a:lnTo>
                  <a:pt x="166" y="11729"/>
                </a:lnTo>
                <a:lnTo>
                  <a:pt x="74" y="12428"/>
                </a:lnTo>
                <a:lnTo>
                  <a:pt x="19" y="13128"/>
                </a:lnTo>
                <a:lnTo>
                  <a:pt x="0" y="13846"/>
                </a:lnTo>
                <a:lnTo>
                  <a:pt x="19" y="14564"/>
                </a:lnTo>
                <a:lnTo>
                  <a:pt x="74" y="15264"/>
                </a:lnTo>
                <a:lnTo>
                  <a:pt x="166" y="15964"/>
                </a:lnTo>
                <a:lnTo>
                  <a:pt x="276" y="16645"/>
                </a:lnTo>
                <a:lnTo>
                  <a:pt x="442" y="17308"/>
                </a:lnTo>
                <a:lnTo>
                  <a:pt x="626" y="17970"/>
                </a:lnTo>
                <a:lnTo>
                  <a:pt x="847" y="18615"/>
                </a:lnTo>
                <a:lnTo>
                  <a:pt x="1087" y="19241"/>
                </a:lnTo>
                <a:lnTo>
                  <a:pt x="1363" y="19848"/>
                </a:lnTo>
                <a:lnTo>
                  <a:pt x="1676" y="20438"/>
                </a:lnTo>
                <a:lnTo>
                  <a:pt x="2007" y="21027"/>
                </a:lnTo>
                <a:lnTo>
                  <a:pt x="2357" y="21579"/>
                </a:lnTo>
                <a:lnTo>
                  <a:pt x="2744" y="22131"/>
                </a:lnTo>
                <a:lnTo>
                  <a:pt x="3167" y="22647"/>
                </a:lnTo>
                <a:lnTo>
                  <a:pt x="3591" y="23162"/>
                </a:lnTo>
                <a:lnTo>
                  <a:pt x="4051" y="23641"/>
                </a:lnTo>
                <a:lnTo>
                  <a:pt x="4530" y="24101"/>
                </a:lnTo>
                <a:lnTo>
                  <a:pt x="5045" y="24525"/>
                </a:lnTo>
                <a:lnTo>
                  <a:pt x="5561" y="24948"/>
                </a:lnTo>
                <a:lnTo>
                  <a:pt x="6113" y="25335"/>
                </a:lnTo>
                <a:lnTo>
                  <a:pt x="6665" y="25685"/>
                </a:lnTo>
                <a:lnTo>
                  <a:pt x="7255" y="26016"/>
                </a:lnTo>
                <a:lnTo>
                  <a:pt x="7844" y="26329"/>
                </a:lnTo>
                <a:lnTo>
                  <a:pt x="8451" y="26605"/>
                </a:lnTo>
                <a:lnTo>
                  <a:pt x="9077" y="26845"/>
                </a:lnTo>
                <a:lnTo>
                  <a:pt x="9722" y="27066"/>
                </a:lnTo>
                <a:lnTo>
                  <a:pt x="10384" y="27250"/>
                </a:lnTo>
                <a:lnTo>
                  <a:pt x="11047" y="27416"/>
                </a:lnTo>
                <a:lnTo>
                  <a:pt x="11729" y="27526"/>
                </a:lnTo>
                <a:lnTo>
                  <a:pt x="12428" y="27618"/>
                </a:lnTo>
                <a:lnTo>
                  <a:pt x="13128" y="27673"/>
                </a:lnTo>
                <a:lnTo>
                  <a:pt x="13846" y="27692"/>
                </a:lnTo>
                <a:lnTo>
                  <a:pt x="14361" y="27673"/>
                </a:lnTo>
                <a:lnTo>
                  <a:pt x="14895" y="27655"/>
                </a:lnTo>
                <a:lnTo>
                  <a:pt x="15392" y="27600"/>
                </a:lnTo>
                <a:lnTo>
                  <a:pt x="15908" y="27544"/>
                </a:lnTo>
                <a:lnTo>
                  <a:pt x="15908" y="148"/>
                </a:lnTo>
                <a:lnTo>
                  <a:pt x="15392" y="93"/>
                </a:lnTo>
                <a:lnTo>
                  <a:pt x="14895" y="37"/>
                </a:lnTo>
                <a:lnTo>
                  <a:pt x="14361" y="19"/>
                </a:lnTo>
                <a:lnTo>
                  <a:pt x="138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3344575" y="1323600"/>
            <a:ext cx="38592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⊷"/>
              <a:defRPr sz="2600" i="1">
                <a:solidFill>
                  <a:schemeClr val="accent2"/>
                </a:solidFill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⊶"/>
              <a:defRPr sz="2600" i="1">
                <a:solidFill>
                  <a:schemeClr val="accent2"/>
                </a:solidFill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⊸"/>
              <a:defRPr sz="2600" i="1">
                <a:solidFill>
                  <a:schemeClr val="accent2"/>
                </a:solidFill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sz="2600" i="1">
                <a:solidFill>
                  <a:schemeClr val="accent2"/>
                </a:solidFill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sz="2600" i="1">
                <a:solidFill>
                  <a:schemeClr val="accent2"/>
                </a:solidFill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sz="2600" i="1">
                <a:solidFill>
                  <a:schemeClr val="accent2"/>
                </a:solidFill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sz="2600" i="1">
                <a:solidFill>
                  <a:schemeClr val="accent2"/>
                </a:solidFill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sz="2600" i="1">
                <a:solidFill>
                  <a:schemeClr val="accent2"/>
                </a:solidFill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sz="2600" i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/>
          <p:nvPr/>
        </p:nvSpPr>
        <p:spPr>
          <a:xfrm>
            <a:off x="1531725" y="1092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9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528548" y="1071451"/>
            <a:ext cx="1164582" cy="1832524"/>
          </a:xfrm>
          <a:custGeom>
            <a:avLst/>
            <a:gdLst/>
            <a:ahLst/>
            <a:cxnLst/>
            <a:rect l="l" t="t" r="r" b="b"/>
            <a:pathLst>
              <a:path w="12006" h="18892" extrusionOk="0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1192991" y="0"/>
            <a:ext cx="2343229" cy="1357321"/>
          </a:xfrm>
          <a:custGeom>
            <a:avLst/>
            <a:gdLst/>
            <a:ahLst/>
            <a:cxnLst/>
            <a:rect l="l" t="t" r="r" b="b"/>
            <a:pathLst>
              <a:path w="24157" h="13993" extrusionOk="0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0" y="3350346"/>
            <a:ext cx="1257314" cy="1793142"/>
          </a:xfrm>
          <a:custGeom>
            <a:avLst/>
            <a:gdLst/>
            <a:ahLst/>
            <a:cxnLst/>
            <a:rect l="l" t="t" r="r" b="b"/>
            <a:pathLst>
              <a:path w="12962" h="18486" extrusionOk="0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320075" y="1694175"/>
            <a:ext cx="43668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0" y="4136135"/>
            <a:ext cx="1085915" cy="1007345"/>
          </a:xfrm>
          <a:custGeom>
            <a:avLst/>
            <a:gdLst/>
            <a:ahLst/>
            <a:cxnLst/>
            <a:rect l="l" t="t" r="r" b="b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0" y="0"/>
            <a:ext cx="1936023" cy="2500369"/>
          </a:xfrm>
          <a:custGeom>
            <a:avLst/>
            <a:gdLst/>
            <a:ahLst/>
            <a:cxnLst/>
            <a:rect l="l" t="t" r="r" b="b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2221665" y="0"/>
            <a:ext cx="971649" cy="84302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5242000" y="1198025"/>
            <a:ext cx="34449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5242000" y="1998975"/>
            <a:ext cx="3444900" cy="21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1"/>
          </p:nvPr>
        </p:nvSpPr>
        <p:spPr>
          <a:xfrm>
            <a:off x="3822000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2"/>
          </p:nvPr>
        </p:nvSpPr>
        <p:spPr>
          <a:xfrm>
            <a:off x="5448638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3"/>
          </p:nvPr>
        </p:nvSpPr>
        <p:spPr>
          <a:xfrm>
            <a:off x="7075276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0"/>
          <p:cNvSpPr/>
          <p:nvPr/>
        </p:nvSpPr>
        <p:spPr>
          <a:xfrm>
            <a:off x="1650244" y="3237827"/>
            <a:ext cx="930521" cy="1355672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0"/>
          <p:cNvSpPr/>
          <p:nvPr/>
        </p:nvSpPr>
        <p:spPr>
          <a:xfrm>
            <a:off x="0" y="2514602"/>
            <a:ext cx="1378855" cy="1907408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0"/>
          <p:cNvSpPr/>
          <p:nvPr/>
        </p:nvSpPr>
        <p:spPr>
          <a:xfrm>
            <a:off x="2114578" y="0"/>
            <a:ext cx="1107352" cy="96447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320075" y="1694182"/>
            <a:ext cx="43668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pressstore.com/authors/bio.aspx?a=3bcd6647-72f9-4e80-a25a-285cc25259b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/>
          <p:nvPr/>
        </p:nvSpPr>
        <p:spPr>
          <a:xfrm rot="1553879">
            <a:off x="6337783" y="3906779"/>
            <a:ext cx="1651751" cy="1002497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6"/>
          <p:cNvSpPr/>
          <p:nvPr/>
        </p:nvSpPr>
        <p:spPr>
          <a:xfrm rot="-7428817">
            <a:off x="7606849" y="3029768"/>
            <a:ext cx="640974" cy="998333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B4BB4B-18F1-FB99-E16A-4B8B0274BFD4}"/>
              </a:ext>
            </a:extLst>
          </p:cNvPr>
          <p:cNvSpPr txBox="1"/>
          <p:nvPr/>
        </p:nvSpPr>
        <p:spPr>
          <a:xfrm>
            <a:off x="1735992" y="142787"/>
            <a:ext cx="6336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dirty="0"/>
              <a:t>TRƯỜNG ĐẠI HỌC TÀI NGUYÊN VÀ MÔI TRƯỜNG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FEDA5-7C83-7416-71D5-FC630993E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99" y="102667"/>
            <a:ext cx="848510" cy="82214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4BA990-067B-72DE-B3DB-8367D99CA551}"/>
              </a:ext>
            </a:extLst>
          </p:cNvPr>
          <p:cNvSpPr txBox="1"/>
          <p:nvPr/>
        </p:nvSpPr>
        <p:spPr>
          <a:xfrm>
            <a:off x="2028764" y="514908"/>
            <a:ext cx="5750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KHOA HỆ THỐNG THÔNG TIN VÀ VIỄN THÁM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9085F-804B-9961-C614-20FEBA0FDB67}"/>
              </a:ext>
            </a:extLst>
          </p:cNvPr>
          <p:cNvSpPr txBox="1"/>
          <p:nvPr/>
        </p:nvSpPr>
        <p:spPr>
          <a:xfrm>
            <a:off x="830799" y="3846038"/>
            <a:ext cx="3885621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/>
              <a:t>GVHD: THS. PHẠM TRỌNG HUYNH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Sinh viên thực hiên:</a:t>
            </a:r>
            <a:r>
              <a:rPr lang="en-US" sz="1600" dirty="0"/>
              <a:t> Thái Lai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Lớp</a:t>
            </a:r>
            <a:r>
              <a:rPr lang="en-US" sz="1600" dirty="0"/>
              <a:t>: 08_ĐH_CNPM</a:t>
            </a:r>
            <a:endParaRPr lang="vi-V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6C54AC-D97E-7FB1-2703-F6DFADDC5BE5}"/>
              </a:ext>
            </a:extLst>
          </p:cNvPr>
          <p:cNvSpPr txBox="1"/>
          <p:nvPr/>
        </p:nvSpPr>
        <p:spPr>
          <a:xfrm>
            <a:off x="1117018" y="1663448"/>
            <a:ext cx="75741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 DỰNG WEBSITE ĐIỀU TRA HOẠT ĐỘNG THƯƠNG MẠI VÀ DỊCH VỤ</a:t>
            </a:r>
            <a:endParaRPr lang="en-US"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BEEBCC-5116-1462-0FE9-9224700973EB}"/>
              </a:ext>
            </a:extLst>
          </p:cNvPr>
          <p:cNvSpPr txBox="1"/>
          <p:nvPr/>
        </p:nvSpPr>
        <p:spPr>
          <a:xfrm>
            <a:off x="3822000" y="365096"/>
            <a:ext cx="51567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+mj-lt"/>
                <a:cs typeface="Times New Roman" panose="02020603050405020304" pitchFamily="18" charset="0"/>
              </a:rPr>
              <a:t>3.1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Mô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hình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ứng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dụng</a:t>
            </a:r>
            <a:endParaRPr lang="en-US" sz="25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1" name="Picture 10" descr="Tất tần tật về mô hình MVC">
            <a:extLst>
              <a:ext uri="{FF2B5EF4-FFF2-40B4-BE49-F238E27FC236}">
                <a16:creationId xmlns:a16="http://schemas.microsoft.com/office/drawing/2014/main" id="{F50D2BE1-C793-5AD7-7066-28407DB0F0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945" y="1697775"/>
            <a:ext cx="3233583" cy="27175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11;p7">
            <a:extLst>
              <a:ext uri="{FF2B5EF4-FFF2-40B4-BE49-F238E27FC236}">
                <a16:creationId xmlns:a16="http://schemas.microsoft.com/office/drawing/2014/main" id="{3F4D092B-C049-40E9-C30D-38B82ECBC1B8}"/>
              </a:ext>
            </a:extLst>
          </p:cNvPr>
          <p:cNvSpPr txBox="1">
            <a:spLocks/>
          </p:cNvSpPr>
          <p:nvPr/>
        </p:nvSpPr>
        <p:spPr>
          <a:xfrm>
            <a:off x="3822000" y="859841"/>
            <a:ext cx="4302669" cy="964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just">
              <a:lnSpc>
                <a:spcPct val="150000"/>
              </a:lnSpc>
              <a:buClr>
                <a:srgbClr val="C0CAFC"/>
              </a:buClr>
              <a:buSzPts val="2200"/>
              <a:buFont typeface="Raleway"/>
              <a:buNone/>
            </a:pPr>
            <a:r>
              <a:rPr lang="vi-VN" sz="16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Raleway"/>
              </a:rPr>
              <a:t>Hệ thống được xây dựng theo mô hình MVC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CC2F2-7765-0EDB-5DD4-774F5AE398DB}"/>
              </a:ext>
            </a:extLst>
          </p:cNvPr>
          <p:cNvSpPr txBox="1"/>
          <p:nvPr/>
        </p:nvSpPr>
        <p:spPr>
          <a:xfrm>
            <a:off x="4953757" y="365096"/>
            <a:ext cx="51567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+mj-lt"/>
                <a:cs typeface="Times New Roman" panose="02020603050405020304" pitchFamily="18" charset="0"/>
              </a:rPr>
              <a:t>3.2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Khảo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sát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thực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tế</a:t>
            </a:r>
            <a:endParaRPr lang="en-US" sz="25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Google Shape;104;p6">
            <a:extLst>
              <a:ext uri="{FF2B5EF4-FFF2-40B4-BE49-F238E27FC236}">
                <a16:creationId xmlns:a16="http://schemas.microsoft.com/office/drawing/2014/main" id="{EE69323A-8A5F-1152-D234-8BD53A16A78C}"/>
              </a:ext>
            </a:extLst>
          </p:cNvPr>
          <p:cNvSpPr txBox="1">
            <a:spLocks/>
          </p:cNvSpPr>
          <p:nvPr/>
        </p:nvSpPr>
        <p:spPr>
          <a:xfrm>
            <a:off x="4836202" y="1313420"/>
            <a:ext cx="4307798" cy="27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CAFC"/>
              </a:buClr>
              <a:buSzPts val="2200"/>
              <a:buFont typeface="Raleway"/>
              <a:buChar char="▫"/>
              <a:defRPr sz="2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ECE5"/>
              </a:buClr>
              <a:buSzPts val="2200"/>
              <a:buFont typeface="Raleway"/>
              <a:buChar char="◦"/>
              <a:defRPr sz="2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■"/>
              <a:defRPr sz="2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  <a:defRPr sz="2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○"/>
              <a:defRPr sz="2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■"/>
              <a:defRPr sz="2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  <a:defRPr sz="2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○"/>
              <a:defRPr sz="2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■"/>
              <a:defRPr sz="2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900" lvl="0" indent="-342900" algn="just">
              <a:lnSpc>
                <a:spcPct val="15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400" dirty="0" err="1">
                <a:latin typeface="+mj-lt"/>
                <a:ea typeface="Times New Roman" panose="02020603050405020304" pitchFamily="18" charset="0"/>
              </a:rPr>
              <a:t>Đ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ều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cung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cấp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đa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dạng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phiếu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điều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tra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: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Dịch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vụ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thương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mại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vận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tải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bất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động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sản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,…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Cung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cấp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cho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người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dùng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giao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diện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đẹp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mắt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dễ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dàng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sử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dụng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chức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năng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cơ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bản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như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tìm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kiếm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mã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số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thuế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lưu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thông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tin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xuất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file,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điều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tra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tiến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độ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.</a:t>
            </a:r>
          </a:p>
          <a:p>
            <a:pPr marL="88900" indent="0">
              <a:buFont typeface="Raleway"/>
              <a:buNone/>
            </a:pPr>
            <a:endParaRPr lang="vi-V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/>
          <p:nvPr/>
        </p:nvSpPr>
        <p:spPr>
          <a:xfrm rot="-3280321">
            <a:off x="7516191" y="3906364"/>
            <a:ext cx="1114904" cy="1112741"/>
          </a:xfrm>
          <a:prstGeom prst="ellipse">
            <a:avLst/>
          </a:pr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grpSp>
        <p:nvGrpSpPr>
          <p:cNvPr id="201" name="Google Shape;201;p25"/>
          <p:cNvGrpSpPr/>
          <p:nvPr/>
        </p:nvGrpSpPr>
        <p:grpSpPr>
          <a:xfrm>
            <a:off x="8322777" y="3628857"/>
            <a:ext cx="1239334" cy="2682627"/>
            <a:chOff x="4863169" y="1577308"/>
            <a:chExt cx="1471019" cy="3184127"/>
          </a:xfrm>
        </p:grpSpPr>
        <p:sp>
          <p:nvSpPr>
            <p:cNvPr id="202" name="Google Shape;202;p25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1D5885">
                <a:alpha val="13850"/>
              </a:srgbClr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rgbClr val="9BCF6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205" name="Google Shape;205;p25"/>
          <p:cNvGrpSpPr/>
          <p:nvPr/>
        </p:nvGrpSpPr>
        <p:grpSpPr>
          <a:xfrm>
            <a:off x="6973438" y="2675682"/>
            <a:ext cx="2094353" cy="1843698"/>
            <a:chOff x="3261580" y="445943"/>
            <a:chExt cx="2485879" cy="2188366"/>
          </a:xfrm>
        </p:grpSpPr>
        <p:sp>
          <p:nvSpPr>
            <p:cNvPr id="206" name="Google Shape;206;p25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1D5885">
                <a:alpha val="13850"/>
              </a:srgbClr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07" name="Google Shape;207;p25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rgbClr val="B8F567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209" name="Google Shape;209;p25"/>
          <p:cNvGrpSpPr/>
          <p:nvPr/>
        </p:nvGrpSpPr>
        <p:grpSpPr>
          <a:xfrm>
            <a:off x="6014363" y="4209860"/>
            <a:ext cx="2566024" cy="1515540"/>
            <a:chOff x="2149241" y="2277037"/>
            <a:chExt cx="3045726" cy="1798861"/>
          </a:xfrm>
        </p:grpSpPr>
        <p:sp>
          <p:nvSpPr>
            <p:cNvPr id="210" name="Google Shape;210;p25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1D5885">
                <a:alpha val="13850"/>
              </a:srgbClr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1" name="Google Shape;211;p25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rgbClr val="51B148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2E0EE77-9797-01C8-562B-42192E85B703}"/>
              </a:ext>
            </a:extLst>
          </p:cNvPr>
          <p:cNvSpPr txBox="1"/>
          <p:nvPr/>
        </p:nvSpPr>
        <p:spPr>
          <a:xfrm>
            <a:off x="3816028" y="293616"/>
            <a:ext cx="51567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+mj-lt"/>
                <a:cs typeface="Times New Roman" panose="02020603050405020304" pitchFamily="18" charset="0"/>
              </a:rPr>
              <a:t>3.3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Mô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tả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chức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năng</a:t>
            </a:r>
            <a:endParaRPr lang="en-US" sz="25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Google Shape;257;p22">
            <a:extLst>
              <a:ext uri="{FF2B5EF4-FFF2-40B4-BE49-F238E27FC236}">
                <a16:creationId xmlns:a16="http://schemas.microsoft.com/office/drawing/2014/main" id="{4A0A67B2-8212-20B7-1179-CF2CAA3789FA}"/>
              </a:ext>
            </a:extLst>
          </p:cNvPr>
          <p:cNvSpPr/>
          <p:nvPr/>
        </p:nvSpPr>
        <p:spPr>
          <a:xfrm>
            <a:off x="2746362" y="1153472"/>
            <a:ext cx="1709283" cy="370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1" i="0" u="none" strike="noStrike" cap="none" dirty="0" err="1">
                <a:solidFill>
                  <a:srgbClr val="000000"/>
                </a:solidFill>
                <a:latin typeface="+mj-lt"/>
                <a:ea typeface="Raleway"/>
                <a:cs typeface="Times New Roman" panose="02020603050405020304" pitchFamily="18" charset="0"/>
                <a:sym typeface="Raleway"/>
              </a:rPr>
              <a:t>Doanh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j-lt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j-lt"/>
                <a:ea typeface="Raleway"/>
                <a:cs typeface="Times New Roman" panose="02020603050405020304" pitchFamily="18" charset="0"/>
                <a:sym typeface="Raleway"/>
              </a:rPr>
              <a:t>nghiệp</a:t>
            </a:r>
            <a:endParaRPr sz="1600" b="1" i="0" u="none" strike="noStrike" cap="none" dirty="0">
              <a:solidFill>
                <a:srgbClr val="000000"/>
              </a:solidFill>
              <a:latin typeface="+mj-lt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7E5B6B-B359-4A6C-2865-A86427C80CC0}"/>
              </a:ext>
            </a:extLst>
          </p:cNvPr>
          <p:cNvSpPr txBox="1"/>
          <p:nvPr/>
        </p:nvSpPr>
        <p:spPr>
          <a:xfrm>
            <a:off x="2746362" y="1604323"/>
            <a:ext cx="2839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Chức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năng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xuất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Chức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năng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điền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tin.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Chức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năng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lưu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tin.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Chức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năng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xuất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tin.</a:t>
            </a:r>
          </a:p>
        </p:txBody>
      </p:sp>
      <p:sp>
        <p:nvSpPr>
          <p:cNvPr id="13" name="Google Shape;257;p22">
            <a:extLst>
              <a:ext uri="{FF2B5EF4-FFF2-40B4-BE49-F238E27FC236}">
                <a16:creationId xmlns:a16="http://schemas.microsoft.com/office/drawing/2014/main" id="{D2B527CF-9FE0-FB2E-D5AA-5506084A8680}"/>
              </a:ext>
            </a:extLst>
          </p:cNvPr>
          <p:cNvSpPr/>
          <p:nvPr/>
        </p:nvSpPr>
        <p:spPr>
          <a:xfrm>
            <a:off x="5934678" y="1158654"/>
            <a:ext cx="1709283" cy="370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1" dirty="0" err="1">
                <a:latin typeface="+mj-lt"/>
                <a:ea typeface="Raleway"/>
                <a:cs typeface="Times New Roman" panose="02020603050405020304" pitchFamily="18" charset="0"/>
                <a:sym typeface="Raleway"/>
              </a:rPr>
              <a:t>Quản</a:t>
            </a:r>
            <a:r>
              <a:rPr lang="en-US" sz="1600" b="1" dirty="0">
                <a:latin typeface="+mj-lt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600" b="1" dirty="0" err="1">
                <a:latin typeface="+mj-lt"/>
                <a:ea typeface="Raleway"/>
                <a:cs typeface="Times New Roman" panose="02020603050405020304" pitchFamily="18" charset="0"/>
                <a:sym typeface="Raleway"/>
              </a:rPr>
              <a:t>lý</a:t>
            </a:r>
            <a:endParaRPr sz="1600" b="1" i="0" u="none" strike="noStrike" cap="none" dirty="0">
              <a:solidFill>
                <a:srgbClr val="000000"/>
              </a:solidFill>
              <a:latin typeface="+mj-lt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D4E779-9774-49D4-91BC-6CC4FBB050C6}"/>
              </a:ext>
            </a:extLst>
          </p:cNvPr>
          <p:cNvSpPr txBox="1"/>
          <p:nvPr/>
        </p:nvSpPr>
        <p:spPr>
          <a:xfrm>
            <a:off x="5934678" y="1588560"/>
            <a:ext cx="2805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Chức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năng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xuất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Xuất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file.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lý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phiếu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lý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tiến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độ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Tìm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kiếm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F04EE4-FCF9-67F9-A4BB-428DF2DE59DE}"/>
              </a:ext>
            </a:extLst>
          </p:cNvPr>
          <p:cNvSpPr txBox="1"/>
          <p:nvPr/>
        </p:nvSpPr>
        <p:spPr>
          <a:xfrm>
            <a:off x="3413817" y="267977"/>
            <a:ext cx="51567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+mj-lt"/>
                <a:cs typeface="Times New Roman" panose="02020603050405020304" pitchFamily="18" charset="0"/>
              </a:rPr>
              <a:t>3.4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Sơ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đồ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hệ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thống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DC421-7B4D-9C66-F22B-B627FEF89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817" y="1063617"/>
            <a:ext cx="5169110" cy="3687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5F77A3-343A-8F04-26FD-664DCD66D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183" y="672403"/>
            <a:ext cx="6056026" cy="4306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0089A9-742D-0347-0335-6F138E7A2AE3}"/>
              </a:ext>
            </a:extLst>
          </p:cNvPr>
          <p:cNvSpPr txBox="1"/>
          <p:nvPr/>
        </p:nvSpPr>
        <p:spPr>
          <a:xfrm>
            <a:off x="3278907" y="282967"/>
            <a:ext cx="59475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+mj-lt"/>
                <a:cs typeface="Times New Roman" panose="02020603050405020304" pitchFamily="18" charset="0"/>
              </a:rPr>
              <a:t>3.5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Hoàn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thiện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cài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đặt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thử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nghiệm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0284-D9A4-8BD2-84EC-7B41F4628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448" y="1146786"/>
            <a:ext cx="5459608" cy="2939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687CEC-B620-80B0-F75E-5CF480A85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907" y="1142649"/>
            <a:ext cx="5188585" cy="29432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E062A9-5995-8B1C-F53F-7596B25EE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6071" y="1689100"/>
            <a:ext cx="4834255" cy="1384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EDCEC4-CE60-0CCD-2742-7D45FEDD31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602" y="1142649"/>
            <a:ext cx="5088890" cy="28378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E42DCE-7E81-8615-119C-7859C5FA7B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8907" y="1057626"/>
            <a:ext cx="5525770" cy="32981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3B4B56-CDF5-A8BD-8D4F-61410346DB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9156" y="1271294"/>
            <a:ext cx="5295900" cy="27254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59C3FA-0FBA-A8CC-65DE-9BBCF95705D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657" y="1198813"/>
            <a:ext cx="5463540" cy="28378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E50571-A782-9273-FC64-1A45ED891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5077" y="965200"/>
            <a:ext cx="5689600" cy="36855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859731-5D46-C009-F68F-683C688A4D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1100" y="787684"/>
            <a:ext cx="4018280" cy="41122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9BF423-467F-3DB6-5CD0-76233CD649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72367" y="1023336"/>
            <a:ext cx="5525770" cy="3508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2D7EE3C-6A7F-0A1C-7FA0-1C1138A1AF91}"/>
              </a:ext>
            </a:extLst>
          </p:cNvPr>
          <p:cNvSpPr txBox="1"/>
          <p:nvPr/>
        </p:nvSpPr>
        <p:spPr>
          <a:xfrm>
            <a:off x="5180038" y="857504"/>
            <a:ext cx="31629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 IV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1D6CE49A-FA6A-D505-764A-7BE2CEACC726}"/>
              </a:ext>
            </a:extLst>
          </p:cNvPr>
          <p:cNvSpPr txBox="1"/>
          <p:nvPr/>
        </p:nvSpPr>
        <p:spPr>
          <a:xfrm>
            <a:off x="4535462" y="2421549"/>
            <a:ext cx="4452079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LUẬN VÀ HƯỚNG PHÁT TRIỂN</a:t>
            </a:r>
            <a:endParaRPr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3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28EB5B-185F-5B7B-8A2B-11CB991CF1E7}"/>
              </a:ext>
            </a:extLst>
          </p:cNvPr>
          <p:cNvSpPr txBox="1"/>
          <p:nvPr/>
        </p:nvSpPr>
        <p:spPr>
          <a:xfrm>
            <a:off x="3796067" y="355981"/>
            <a:ext cx="59475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+mj-lt"/>
                <a:cs typeface="Times New Roman" panose="02020603050405020304" pitchFamily="18" charset="0"/>
              </a:rPr>
              <a:t>4.1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Kết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quả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đạt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được</a:t>
            </a:r>
            <a:endParaRPr lang="en-US" sz="25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28FF8-9CA6-7207-1F13-977D674295C8}"/>
              </a:ext>
            </a:extLst>
          </p:cNvPr>
          <p:cNvSpPr txBox="1"/>
          <p:nvPr/>
        </p:nvSpPr>
        <p:spPr>
          <a:xfrm>
            <a:off x="3605134" y="1282613"/>
            <a:ext cx="5299023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Xây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dựng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thành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công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website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điều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tra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thương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mại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dịch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vụ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với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yêu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cầu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nghiệp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vụ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cơ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bản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của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người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dùng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Đồ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án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hỗ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trợ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cho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hai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đối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tượng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sử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dụng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là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“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quản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lý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website”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“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cơ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sở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doanh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nghiệp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”.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Đồ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án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tập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trung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sử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lí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số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liệu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nghiệp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vụ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của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điều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tra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hoạt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động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kinh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doanh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trong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đó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có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quản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lý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tiến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độ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điền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thông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tin,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lưu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thông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tin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j-lt"/>
                <a:ea typeface="Times New Roman" panose="02020603050405020304" pitchFamily="18" charset="0"/>
              </a:rPr>
              <a:t>xuất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 file pdf</a:t>
            </a:r>
            <a:r>
              <a:rPr lang="en-US" sz="1400" dirty="0">
                <a:latin typeface="+mj-lt"/>
                <a:ea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400" dirty="0" err="1">
                <a:latin typeface="+mj-lt"/>
                <a:ea typeface="Times New Roman" panose="02020603050405020304" pitchFamily="18" charset="0"/>
              </a:rPr>
              <a:t>N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âng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cao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khả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năng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lập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trình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phân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tích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yêu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cầu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khách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hàng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,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từ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đó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làm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những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dự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án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tế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.</a:t>
            </a:r>
            <a:endParaRPr lang="en-US" sz="1400" dirty="0">
              <a:latin typeface="+mj-lt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8AFBA1-34E2-1A99-EEAF-E3AEA41CAE59}"/>
              </a:ext>
            </a:extLst>
          </p:cNvPr>
          <p:cNvSpPr txBox="1"/>
          <p:nvPr/>
        </p:nvSpPr>
        <p:spPr>
          <a:xfrm>
            <a:off x="3841038" y="288525"/>
            <a:ext cx="41787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+mj-lt"/>
                <a:cs typeface="Times New Roman" panose="02020603050405020304" pitchFamily="18" charset="0"/>
              </a:rPr>
              <a:t>4.2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Đánh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giá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kết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quả</a:t>
            </a:r>
            <a:endParaRPr lang="en-US" sz="25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Google Shape;111;p7">
            <a:extLst>
              <a:ext uri="{FF2B5EF4-FFF2-40B4-BE49-F238E27FC236}">
                <a16:creationId xmlns:a16="http://schemas.microsoft.com/office/drawing/2014/main" id="{254BABB9-D054-2920-08C8-CC72BA5DF92D}"/>
              </a:ext>
            </a:extLst>
          </p:cNvPr>
          <p:cNvSpPr txBox="1">
            <a:spLocks/>
          </p:cNvSpPr>
          <p:nvPr/>
        </p:nvSpPr>
        <p:spPr>
          <a:xfrm>
            <a:off x="4177863" y="915481"/>
            <a:ext cx="4321559" cy="359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rgbClr val="C0CAFC"/>
              </a:buClr>
              <a:buSzPts val="2200"/>
              <a:buFont typeface="Raleway"/>
              <a:buNone/>
            </a:pPr>
            <a:r>
              <a:rPr lang="en-US" sz="1800" b="1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Ưu</a:t>
            </a: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điểm</a:t>
            </a:r>
            <a:endParaRPr lang="en-US" sz="1800" b="1" dirty="0">
              <a:solidFill>
                <a:schemeClr val="accent4">
                  <a:lumMod val="50000"/>
                </a:schemeClr>
              </a:solidFill>
              <a:latin typeface="+mj-lt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Website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giao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diện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thân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thiện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thuận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tiện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người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dùng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Hỗ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trợ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chức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năng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phù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hợp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nghiệp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vụ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thực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tế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việc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tìm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kiếm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xuất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file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chức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năng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quản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Website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dễ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dàng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quản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An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toàn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bảo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50000"/>
              </a:lnSpc>
              <a:buClr>
                <a:srgbClr val="C0CAFC"/>
              </a:buClr>
              <a:buSzPts val="2200"/>
              <a:buFont typeface="Raleway"/>
              <a:buNone/>
            </a:pPr>
            <a:endParaRPr lang="en-US" sz="1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1;p7">
            <a:extLst>
              <a:ext uri="{FF2B5EF4-FFF2-40B4-BE49-F238E27FC236}">
                <a16:creationId xmlns:a16="http://schemas.microsoft.com/office/drawing/2014/main" id="{9D0BA252-7422-C214-C9DD-1B261F15CA05}"/>
              </a:ext>
            </a:extLst>
          </p:cNvPr>
          <p:cNvSpPr txBox="1">
            <a:spLocks/>
          </p:cNvSpPr>
          <p:nvPr/>
        </p:nvSpPr>
        <p:spPr>
          <a:xfrm>
            <a:off x="4572000" y="873058"/>
            <a:ext cx="3994878" cy="359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CAFC"/>
              </a:buClr>
              <a:buSzPts val="2200"/>
              <a:buFont typeface="Raleway"/>
              <a:buChar char="▫"/>
              <a:defRPr sz="2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ECE5"/>
              </a:buClr>
              <a:buSzPts val="2200"/>
              <a:buFont typeface="Raleway"/>
              <a:buChar char="◦"/>
              <a:defRPr sz="2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■"/>
              <a:defRPr sz="2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  <a:defRPr sz="2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○"/>
              <a:defRPr sz="2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■"/>
              <a:defRPr sz="2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  <a:defRPr sz="2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○"/>
              <a:defRPr sz="2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■"/>
              <a:defRPr sz="2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lnSpc>
                <a:spcPct val="150000"/>
              </a:lnSpc>
              <a:buFont typeface="Raleway"/>
              <a:buNone/>
            </a:pPr>
            <a:r>
              <a:rPr lang="en-US" sz="1800" b="1" dirty="0" err="1">
                <a:latin typeface="+mj-lt"/>
                <a:ea typeface="Times New Roman" panose="02020603050405020304" pitchFamily="18" charset="0"/>
              </a:rPr>
              <a:t>Hạn</a:t>
            </a:r>
            <a:r>
              <a:rPr lang="en-US" sz="1800" b="1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+mj-lt"/>
                <a:ea typeface="Times New Roman" panose="02020603050405020304" pitchFamily="18" charset="0"/>
              </a:rPr>
              <a:t>chế</a:t>
            </a:r>
            <a:endParaRPr lang="en-US" sz="1800" b="1" dirty="0">
              <a:latin typeface="+mj-lt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Chưa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giải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quyết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triệt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để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vấn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đề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phát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sinh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trong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quá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trình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quản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lý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Website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có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độ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thẩm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mỹ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chưa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cao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Tốc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độ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xử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lý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còn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chậm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50000"/>
              </a:lnSpc>
              <a:buFont typeface="Raleway"/>
              <a:buNone/>
            </a:pPr>
            <a:endParaRPr lang="en-US" sz="1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8AFBA1-34E2-1A99-EEAF-E3AEA41CAE59}"/>
              </a:ext>
            </a:extLst>
          </p:cNvPr>
          <p:cNvSpPr txBox="1"/>
          <p:nvPr/>
        </p:nvSpPr>
        <p:spPr>
          <a:xfrm>
            <a:off x="3942412" y="340991"/>
            <a:ext cx="41787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+mj-lt"/>
                <a:cs typeface="Times New Roman" panose="02020603050405020304" pitchFamily="18" charset="0"/>
              </a:rPr>
              <a:t>4.3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Hướng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phát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triển</a:t>
            </a:r>
            <a:endParaRPr lang="en-US" sz="25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Google Shape;265;p23">
            <a:extLst>
              <a:ext uri="{FF2B5EF4-FFF2-40B4-BE49-F238E27FC236}">
                <a16:creationId xmlns:a16="http://schemas.microsoft.com/office/drawing/2014/main" id="{0A7B8B52-5C51-BEC8-0334-52FDA50AAA5D}"/>
              </a:ext>
            </a:extLst>
          </p:cNvPr>
          <p:cNvSpPr/>
          <p:nvPr/>
        </p:nvSpPr>
        <p:spPr>
          <a:xfrm>
            <a:off x="3942412" y="969496"/>
            <a:ext cx="5201588" cy="369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buSzPts val="1300"/>
              <a:buFont typeface="Wingdings" panose="05000000000000000000" pitchFamily="2" charset="2"/>
              <a:buChar char="q"/>
            </a:pP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Tối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ưu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hoá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hệ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thống</a:t>
            </a:r>
            <a:r>
              <a:rPr lang="en-US" sz="1600" dirty="0">
                <a:latin typeface="+mj-lt"/>
                <a:ea typeface="Calibri" panose="020F0502020204030204" pitchFamily="34" charset="0"/>
              </a:rPr>
              <a:t>, </a:t>
            </a:r>
            <a:r>
              <a:rPr lang="en-US" sz="1600" dirty="0" err="1">
                <a:latin typeface="+mj-lt"/>
                <a:ea typeface="Calibri" panose="020F0502020204030204" pitchFamily="34" charset="0"/>
              </a:rPr>
              <a:t>tăng</a:t>
            </a:r>
            <a:r>
              <a:rPr lang="en-US" sz="16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+mj-lt"/>
                <a:ea typeface="Calibri" panose="020F0502020204030204" pitchFamily="34" charset="0"/>
              </a:rPr>
              <a:t>tốc</a:t>
            </a:r>
            <a:r>
              <a:rPr lang="en-US" sz="16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+mj-lt"/>
                <a:ea typeface="Calibri" panose="020F0502020204030204" pitchFamily="34" charset="0"/>
              </a:rPr>
              <a:t>độ</a:t>
            </a:r>
            <a:r>
              <a:rPr lang="en-US" sz="16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+mj-lt"/>
                <a:ea typeface="Calibri" panose="020F0502020204030204" pitchFamily="34" charset="0"/>
              </a:rPr>
              <a:t>xử</a:t>
            </a:r>
            <a:r>
              <a:rPr lang="en-US" sz="16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+mj-lt"/>
                <a:ea typeface="Calibri" panose="020F0502020204030204" pitchFamily="34" charset="0"/>
              </a:rPr>
              <a:t>lý</a:t>
            </a:r>
            <a:r>
              <a:rPr lang="en-US" sz="1600" dirty="0">
                <a:latin typeface="+mj-lt"/>
                <a:ea typeface="Calibri" panose="020F0502020204030204" pitchFamily="34" charset="0"/>
              </a:rPr>
              <a:t>.</a:t>
            </a:r>
            <a:endParaRPr lang="en-US" sz="1600" dirty="0">
              <a:effectLst/>
              <a:latin typeface="+mj-lt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SzPts val="1300"/>
              <a:buFont typeface="Wingdings" panose="05000000000000000000" pitchFamily="2" charset="2"/>
              <a:buChar char="q"/>
            </a:pP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Hoàn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thiện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các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chức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năng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còn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thiếu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của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website.</a:t>
            </a:r>
          </a:p>
          <a:p>
            <a:pPr marL="342900" lvl="0" indent="-342900" algn="just">
              <a:lnSpc>
                <a:spcPct val="150000"/>
              </a:lnSpc>
              <a:buSzPts val="1300"/>
              <a:buFont typeface="Wingdings" panose="05000000000000000000" pitchFamily="2" charset="2"/>
              <a:buChar char="q"/>
            </a:pP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Tìm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hiểu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và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nghiên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cứu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thêm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các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chức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năng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bám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sát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với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nghiệp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vụ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thực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tế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SzPts val="1300"/>
              <a:buFont typeface="Wingdings" panose="05000000000000000000" pitchFamily="2" charset="2"/>
              <a:buChar char="q"/>
            </a:pP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Nâng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cấp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giao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diện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của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trang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web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đẹp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mắt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và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thân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thiện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hơn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Khảo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sát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và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thu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thập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ý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kiển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đóng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góp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để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nâng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cấp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và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hoàn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thiện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sản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phẩm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một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cách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tốt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nhất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13443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07DB0A-FC05-9F4F-E7B1-7471222148C0}"/>
              </a:ext>
            </a:extLst>
          </p:cNvPr>
          <p:cNvSpPr txBox="1"/>
          <p:nvPr/>
        </p:nvSpPr>
        <p:spPr>
          <a:xfrm>
            <a:off x="2302738" y="313821"/>
            <a:ext cx="2970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  <a:r>
              <a:rPr lang="en-US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dung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693EB0AA-D6A9-C7FB-0EB4-C5A0D578F3D7}"/>
              </a:ext>
            </a:extLst>
          </p:cNvPr>
          <p:cNvSpPr txBox="1"/>
          <p:nvPr/>
        </p:nvSpPr>
        <p:spPr>
          <a:xfrm>
            <a:off x="2541561" y="1602917"/>
            <a:ext cx="494529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vi-VN" sz="2000" b="1" spc="-135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2000" b="1" spc="-135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hần</a:t>
            </a:r>
            <a:r>
              <a:rPr lang="vi-VN" sz="2000" b="1" spc="-135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</a:t>
            </a:r>
            <a:r>
              <a:rPr lang="en-US" sz="2000" b="1" spc="-135" dirty="0">
                <a:solidFill>
                  <a:srgbClr val="00A18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 QUAN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4ADE2B3E-8749-3D7B-0EDC-13DDC3BA90A7}"/>
              </a:ext>
            </a:extLst>
          </p:cNvPr>
          <p:cNvSpPr txBox="1"/>
          <p:nvPr/>
        </p:nvSpPr>
        <p:spPr>
          <a:xfrm>
            <a:off x="2545132" y="2381617"/>
            <a:ext cx="49452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vi-VN" sz="2000" b="1" spc="-135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 </a:t>
            </a:r>
            <a:r>
              <a:rPr lang="en-US" sz="2000" b="1" spc="-135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</a:t>
            </a:r>
            <a:r>
              <a:rPr lang="en-US" sz="2000" b="1" spc="-135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</a:t>
            </a:r>
            <a:r>
              <a:rPr lang="en-US" sz="2000" spc="-135" dirty="0">
                <a:solidFill>
                  <a:schemeClr val="accent6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SỞ LÝ THUYẾT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86BBACD9-6F67-7130-9341-B1E9CF6A3F71}"/>
              </a:ext>
            </a:extLst>
          </p:cNvPr>
          <p:cNvSpPr txBox="1"/>
          <p:nvPr/>
        </p:nvSpPr>
        <p:spPr>
          <a:xfrm>
            <a:off x="2545132" y="3160317"/>
            <a:ext cx="667381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vi-VN" sz="2000" b="1" spc="-135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 </a:t>
            </a:r>
            <a:r>
              <a:rPr lang="en-US" sz="2000" b="1" spc="-135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III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 DỰNG HỆ THỐNG VÀ CÀI ĐẶT THỬ NGHIỆM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6695F4BE-28A5-BE90-BCC9-69399FA476A2}"/>
              </a:ext>
            </a:extLst>
          </p:cNvPr>
          <p:cNvSpPr txBox="1"/>
          <p:nvPr/>
        </p:nvSpPr>
        <p:spPr>
          <a:xfrm>
            <a:off x="2538307" y="3939017"/>
            <a:ext cx="494529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vi-VN" sz="2000" b="1" spc="-135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 </a:t>
            </a:r>
            <a:r>
              <a:rPr lang="en-US" sz="2000" b="1" spc="-135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IV</a:t>
            </a:r>
            <a:r>
              <a:rPr lang="en-US" sz="2000" b="1" spc="-135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</a:t>
            </a:r>
            <a:r>
              <a:rPr lang="en-US" sz="2000" spc="-135" dirty="0">
                <a:solidFill>
                  <a:schemeClr val="accent6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LUẬN VÀ HƯỚNG PHÁT TRIỂN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FBE137-6BAF-6CD9-6033-EF416D03AE07}"/>
              </a:ext>
            </a:extLst>
          </p:cNvPr>
          <p:cNvCxnSpPr>
            <a:cxnSpLocks/>
          </p:cNvCxnSpPr>
          <p:nvPr/>
        </p:nvCxnSpPr>
        <p:spPr>
          <a:xfrm>
            <a:off x="2375941" y="1679450"/>
            <a:ext cx="0" cy="256572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Hexagon 17">
            <a:extLst>
              <a:ext uri="{FF2B5EF4-FFF2-40B4-BE49-F238E27FC236}">
                <a16:creationId xmlns:a16="http://schemas.microsoft.com/office/drawing/2014/main" id="{30541A55-3478-C771-5244-6A89122904E2}"/>
              </a:ext>
            </a:extLst>
          </p:cNvPr>
          <p:cNvSpPr/>
          <p:nvPr/>
        </p:nvSpPr>
        <p:spPr>
          <a:xfrm>
            <a:off x="2303386" y="1679450"/>
            <a:ext cx="146304" cy="14433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FD4E086-7CF1-28AC-2423-CEB180812B9B}"/>
              </a:ext>
            </a:extLst>
          </p:cNvPr>
          <p:cNvSpPr/>
          <p:nvPr/>
        </p:nvSpPr>
        <p:spPr>
          <a:xfrm>
            <a:off x="2302738" y="2455310"/>
            <a:ext cx="146304" cy="14433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BFDC4982-13A6-62B3-EA69-7CE5427BDC76}"/>
              </a:ext>
            </a:extLst>
          </p:cNvPr>
          <p:cNvSpPr/>
          <p:nvPr/>
        </p:nvSpPr>
        <p:spPr>
          <a:xfrm>
            <a:off x="2302738" y="3231170"/>
            <a:ext cx="146304" cy="14433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588357BE-22E6-A20C-B23C-6E2D7FDD980E}"/>
              </a:ext>
            </a:extLst>
          </p:cNvPr>
          <p:cNvSpPr/>
          <p:nvPr/>
        </p:nvSpPr>
        <p:spPr>
          <a:xfrm>
            <a:off x="2302738" y="4102165"/>
            <a:ext cx="146304" cy="14433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F04EE4-FCF9-67F9-A4BB-428DF2DE59DE}"/>
              </a:ext>
            </a:extLst>
          </p:cNvPr>
          <p:cNvSpPr txBox="1"/>
          <p:nvPr/>
        </p:nvSpPr>
        <p:spPr>
          <a:xfrm>
            <a:off x="2949123" y="163047"/>
            <a:ext cx="42011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+mj-lt"/>
                <a:cs typeface="Times New Roman" panose="02020603050405020304" pitchFamily="18" charset="0"/>
              </a:rPr>
              <a:t>TÀI LIỆU THAM KHẢO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02F3BC-3654-85BF-315B-1EC91349B27C}"/>
              </a:ext>
            </a:extLst>
          </p:cNvPr>
          <p:cNvSpPr txBox="1"/>
          <p:nvPr/>
        </p:nvSpPr>
        <p:spPr>
          <a:xfrm>
            <a:off x="4062335" y="661670"/>
            <a:ext cx="2840633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Raleway"/>
              <a:buNone/>
            </a:pPr>
            <a:r>
              <a:rPr lang="en-US" sz="1600" b="1" dirty="0" err="1">
                <a:latin typeface="+mj-lt"/>
                <a:ea typeface="Times New Roman" panose="02020603050405020304" pitchFamily="18" charset="0"/>
              </a:rPr>
              <a:t>Tiếng</a:t>
            </a:r>
            <a:r>
              <a:rPr lang="en-US" sz="1600" b="1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+mj-lt"/>
                <a:ea typeface="Times New Roman" panose="02020603050405020304" pitchFamily="18" charset="0"/>
              </a:rPr>
              <a:t>Việt</a:t>
            </a:r>
            <a:endParaRPr lang="en-US" sz="1600" b="1" dirty="0"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122A9-A268-7A9E-23CF-D187B4E7BE10}"/>
              </a:ext>
            </a:extLst>
          </p:cNvPr>
          <p:cNvSpPr txBox="1"/>
          <p:nvPr/>
        </p:nvSpPr>
        <p:spPr>
          <a:xfrm>
            <a:off x="2741229" y="1092941"/>
            <a:ext cx="6442215" cy="1792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indent="-270510" algn="just"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[1]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Hồ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Hoàng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Triết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100" i="1" dirty="0" err="1">
                <a:effectLst/>
                <a:latin typeface="+mj-lt"/>
                <a:ea typeface="Times New Roman" panose="02020603050405020304" pitchFamily="18" charset="0"/>
              </a:rPr>
              <a:t>Căn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i="1" dirty="0" err="1">
                <a:effectLst/>
                <a:latin typeface="+mj-lt"/>
                <a:ea typeface="Times New Roman" panose="02020603050405020304" pitchFamily="18" charset="0"/>
              </a:rPr>
              <a:t>bản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i="1" dirty="0" err="1">
                <a:effectLst/>
                <a:latin typeface="+mj-lt"/>
                <a:ea typeface="Times New Roman" panose="02020603050405020304" pitchFamily="18" charset="0"/>
              </a:rPr>
              <a:t>thiết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i="1" dirty="0" err="1">
                <a:effectLst/>
                <a:latin typeface="+mj-lt"/>
                <a:ea typeface="Times New Roman" panose="02020603050405020304" pitchFamily="18" charset="0"/>
              </a:rPr>
              <a:t>kế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 web HTML Java Script ASP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Nhà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xuất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bản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thống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kê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2002.</a:t>
            </a:r>
          </a:p>
          <a:p>
            <a:pPr marL="270510" indent="-270510" algn="just"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[2]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Đậu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Quang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Tuấn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100" i="1" dirty="0" err="1">
                <a:effectLst/>
                <a:latin typeface="+mj-lt"/>
                <a:ea typeface="Times New Roman" panose="02020603050405020304" pitchFamily="18" charset="0"/>
              </a:rPr>
              <a:t>Tự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i="1" dirty="0" err="1">
                <a:effectLst/>
                <a:latin typeface="+mj-lt"/>
                <a:ea typeface="Times New Roman" panose="02020603050405020304" pitchFamily="18" charset="0"/>
              </a:rPr>
              <a:t>học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i="1" dirty="0" err="1">
                <a:effectLst/>
                <a:latin typeface="+mj-lt"/>
                <a:ea typeface="Times New Roman" panose="02020603050405020304" pitchFamily="18" charset="0"/>
              </a:rPr>
              <a:t>thiết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i="1" dirty="0" err="1">
                <a:effectLst/>
                <a:latin typeface="+mj-lt"/>
                <a:ea typeface="Times New Roman" panose="02020603050405020304" pitchFamily="18" charset="0"/>
              </a:rPr>
              <a:t>kế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 web </a:t>
            </a:r>
            <a:r>
              <a:rPr lang="en-US" sz="1100" i="1" dirty="0" err="1">
                <a:effectLst/>
                <a:latin typeface="+mj-lt"/>
                <a:ea typeface="Times New Roman" panose="02020603050405020304" pitchFamily="18" charset="0"/>
              </a:rPr>
              <a:t>bằng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 Java Script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Nhà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xuất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bản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Giao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thông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Vận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tải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. 2006.</a:t>
            </a:r>
          </a:p>
          <a:p>
            <a:pPr marL="270510" indent="-270510" algn="just"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[3]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Phạm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Trung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Kiên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100" i="1" dirty="0" err="1">
                <a:effectLst/>
                <a:latin typeface="+mj-lt"/>
                <a:ea typeface="Times New Roman" panose="02020603050405020304" pitchFamily="18" charset="0"/>
              </a:rPr>
              <a:t>Kỹ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i="1" dirty="0" err="1">
                <a:effectLst/>
                <a:latin typeface="+mj-lt"/>
                <a:ea typeface="Times New Roman" panose="02020603050405020304" pitchFamily="18" charset="0"/>
              </a:rPr>
              <a:t>thuật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i="1" dirty="0" err="1">
                <a:effectLst/>
                <a:latin typeface="+mj-lt"/>
                <a:ea typeface="Times New Roman" panose="02020603050405020304" pitchFamily="18" charset="0"/>
              </a:rPr>
              <a:t>lập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i="1" dirty="0" err="1">
                <a:effectLst/>
                <a:latin typeface="+mj-lt"/>
                <a:ea typeface="Times New Roman" panose="02020603050405020304" pitchFamily="18" charset="0"/>
              </a:rPr>
              <a:t>trình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 web </a:t>
            </a:r>
            <a:r>
              <a:rPr lang="en-US" sz="1100" i="1" dirty="0" err="1">
                <a:effectLst/>
                <a:latin typeface="+mj-lt"/>
                <a:ea typeface="Times New Roman" panose="02020603050405020304" pitchFamily="18" charset="0"/>
              </a:rPr>
              <a:t>với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 Ajax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Nhà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xuất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bản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Hồng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Đức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. 2007</a:t>
            </a:r>
          </a:p>
          <a:p>
            <a:pPr marL="270510" indent="-270510" algn="just"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[4]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Thạc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Bình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Cường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–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Vũ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Thị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Hậu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100" i="1" dirty="0" err="1">
                <a:effectLst/>
                <a:latin typeface="+mj-lt"/>
                <a:ea typeface="Times New Roman" panose="02020603050405020304" pitchFamily="18" charset="0"/>
              </a:rPr>
              <a:t>Giáo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i="1" dirty="0" err="1">
                <a:effectLst/>
                <a:latin typeface="+mj-lt"/>
                <a:ea typeface="Times New Roman" panose="02020603050405020304" pitchFamily="18" charset="0"/>
              </a:rPr>
              <a:t>trình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i="1" dirty="0" err="1">
                <a:effectLst/>
                <a:latin typeface="+mj-lt"/>
                <a:ea typeface="Times New Roman" panose="02020603050405020304" pitchFamily="18" charset="0"/>
              </a:rPr>
              <a:t>thiết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i="1" dirty="0" err="1">
                <a:effectLst/>
                <a:latin typeface="+mj-lt"/>
                <a:ea typeface="Times New Roman" panose="02020603050405020304" pitchFamily="18" charset="0"/>
              </a:rPr>
              <a:t>kế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 web.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Nhà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xuất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bản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Giáo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dục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Việt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Nam.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2011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270510" indent="-270510" algn="just"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[5] </a:t>
            </a:r>
            <a:r>
              <a:rPr lang="en-US" sz="11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Charles Wyke Smith</a:t>
            </a:r>
            <a:r>
              <a:rPr lang="en-US" sz="1100" dirty="0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100" i="1" dirty="0" err="1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</a:rPr>
              <a:t>Định</a:t>
            </a:r>
            <a:r>
              <a:rPr lang="en-US" sz="1100" i="1" dirty="0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i="1" dirty="0" err="1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</a:rPr>
              <a:t>kiểu</a:t>
            </a:r>
            <a:r>
              <a:rPr lang="en-US" sz="1100" i="1" dirty="0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</a:rPr>
              <a:t> web </a:t>
            </a:r>
            <a:r>
              <a:rPr lang="en-US" sz="1100" i="1" dirty="0" err="1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</a:rPr>
              <a:t>với</a:t>
            </a:r>
            <a:r>
              <a:rPr lang="en-US" sz="1100" i="1" dirty="0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</a:rPr>
              <a:t> CSS</a:t>
            </a:r>
            <a:r>
              <a:rPr lang="en-US" sz="1100" dirty="0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</a:rPr>
              <a:t>Nhà</a:t>
            </a:r>
            <a:r>
              <a:rPr lang="en-US" sz="1100" dirty="0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</a:rPr>
              <a:t>xuất</a:t>
            </a:r>
            <a:r>
              <a:rPr lang="en-US" sz="1100" dirty="0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</a:rPr>
              <a:t>bản</a:t>
            </a:r>
            <a:r>
              <a:rPr lang="en-US" sz="1100" dirty="0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</a:rPr>
              <a:t> Tri </a:t>
            </a:r>
            <a:r>
              <a:rPr lang="en-US" sz="1100" dirty="0" err="1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</a:rPr>
              <a:t>thức</a:t>
            </a:r>
            <a:r>
              <a:rPr lang="en-US" sz="1100" dirty="0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</a:rPr>
              <a:t>, 2013</a:t>
            </a:r>
            <a:endParaRPr lang="en-US" sz="1100" dirty="0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5FB6F-2361-7F74-E2B4-B85735769C78}"/>
              </a:ext>
            </a:extLst>
          </p:cNvPr>
          <p:cNvSpPr txBox="1"/>
          <p:nvPr/>
        </p:nvSpPr>
        <p:spPr>
          <a:xfrm>
            <a:off x="4062334" y="2869999"/>
            <a:ext cx="2840633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Raleway"/>
              <a:buNone/>
            </a:pPr>
            <a:r>
              <a:rPr lang="en-US" sz="1600" b="1" dirty="0" err="1">
                <a:latin typeface="+mj-lt"/>
                <a:ea typeface="Times New Roman" panose="02020603050405020304" pitchFamily="18" charset="0"/>
              </a:rPr>
              <a:t>Tiếng</a:t>
            </a:r>
            <a:r>
              <a:rPr lang="en-US" sz="1600" b="1" dirty="0">
                <a:latin typeface="+mj-lt"/>
                <a:ea typeface="Times New Roman" panose="02020603050405020304" pitchFamily="18" charset="0"/>
              </a:rPr>
              <a:t> Anh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554946-D821-5C19-4759-7622D1ED9C5C}"/>
              </a:ext>
            </a:extLst>
          </p:cNvPr>
          <p:cNvSpPr txBox="1"/>
          <p:nvPr/>
        </p:nvSpPr>
        <p:spPr>
          <a:xfrm>
            <a:off x="2733736" y="3338003"/>
            <a:ext cx="6192907" cy="1792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indent="-180340" algn="just"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[1] Jeffrey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Zeldman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Designing with Web Standards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, 2003.</a:t>
            </a:r>
          </a:p>
          <a:p>
            <a:pPr marL="180340" indent="-180340" algn="just"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[2]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Imar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</a:rPr>
              <a:t>Spaanjaars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Beginning ASP.NET 4: in C# and VB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, 2010. </a:t>
            </a:r>
          </a:p>
          <a:p>
            <a:pPr marL="180340" indent="-180340" algn="just"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[3] </a:t>
            </a:r>
            <a:r>
              <a:rPr lang="en-US" sz="1100" u="none" strike="noStrike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George Shepherd</a:t>
            </a:r>
            <a:r>
              <a:rPr lang="en-US" sz="1100" u="none" strike="noStrike" dirty="0">
                <a:solidFill>
                  <a:srgbClr val="9BCF63"/>
                </a:solidFill>
                <a:effectLst/>
                <a:latin typeface="+mj-lt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Microsoft </a:t>
            </a:r>
            <a:r>
              <a:rPr lang="en-US" sz="1100" i="1" dirty="0" err="1">
                <a:effectLst/>
                <a:latin typeface="+mj-lt"/>
                <a:ea typeface="Times New Roman" panose="02020603050405020304" pitchFamily="18" charset="0"/>
              </a:rPr>
              <a:t>ASP.Net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 4 Step by step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, 15/5/2010. </a:t>
            </a:r>
          </a:p>
          <a:p>
            <a:pPr marL="180340" indent="-180340" algn="just"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[4] Jon Duckett, 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Design and Build Websites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, 2011. </a:t>
            </a:r>
          </a:p>
          <a:p>
            <a:pPr marL="180340" indent="-180340" algn="just"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[5] Jennifer Robbins, </a:t>
            </a:r>
            <a:r>
              <a:rPr lang="en-US" sz="1100" i="1" dirty="0">
                <a:effectLst/>
                <a:latin typeface="+mj-lt"/>
                <a:ea typeface="Times New Roman" panose="02020603050405020304" pitchFamily="18" charset="0"/>
              </a:rPr>
              <a:t>Learning Web Design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</a:rPr>
              <a:t>, 2012. </a:t>
            </a:r>
          </a:p>
        </p:txBody>
      </p:sp>
    </p:spTree>
    <p:extLst>
      <p:ext uri="{BB962C8B-B14F-4D97-AF65-F5344CB8AC3E}">
        <p14:creationId xmlns:p14="http://schemas.microsoft.com/office/powerpoint/2010/main" val="1940846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>
            <a:spLocks noGrp="1"/>
          </p:cNvSpPr>
          <p:nvPr>
            <p:ph type="ctrTitle" idx="4294967295"/>
          </p:nvPr>
        </p:nvSpPr>
        <p:spPr>
          <a:xfrm>
            <a:off x="-59126" y="1195458"/>
            <a:ext cx="5302770" cy="27525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5000" b="1" dirty="0">
                <a:solidFill>
                  <a:schemeClr val="accent2">
                    <a:lumMod val="50000"/>
                  </a:schemeClr>
                </a:solidFill>
              </a:rPr>
              <a:t>Cảm ơn quý thầy cô đã lắng nghe bài thuyết trình của em</a:t>
            </a:r>
            <a:r>
              <a:rPr lang="en-US" sz="5000" b="1" dirty="0">
                <a:solidFill>
                  <a:schemeClr val="accent2">
                    <a:lumMod val="50000"/>
                  </a:schemeClr>
                </a:solidFill>
              </a:rPr>
              <a:t>!</a:t>
            </a:r>
            <a:endParaRPr lang="vi-VN" sz="5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1" name="Google Shape;341;p37"/>
          <p:cNvSpPr/>
          <p:nvPr/>
        </p:nvSpPr>
        <p:spPr>
          <a:xfrm>
            <a:off x="5020246" y="816383"/>
            <a:ext cx="2713515" cy="2468231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7"/>
          <p:cNvSpPr/>
          <p:nvPr/>
        </p:nvSpPr>
        <p:spPr>
          <a:xfrm rot="2240807">
            <a:off x="6269797" y="3349126"/>
            <a:ext cx="1651746" cy="100249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7"/>
          <p:cNvSpPr/>
          <p:nvPr/>
        </p:nvSpPr>
        <p:spPr>
          <a:xfrm rot="-6741915">
            <a:off x="7586101" y="2562766"/>
            <a:ext cx="640976" cy="99833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2D7EE3C-6A7F-0A1C-7FA0-1C1138A1AF91}"/>
              </a:ext>
            </a:extLst>
          </p:cNvPr>
          <p:cNvSpPr txBox="1"/>
          <p:nvPr/>
        </p:nvSpPr>
        <p:spPr>
          <a:xfrm>
            <a:off x="5433931" y="820029"/>
            <a:ext cx="28631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 I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1D6CE49A-FA6A-D505-764A-7BE2CEACC726}"/>
              </a:ext>
            </a:extLst>
          </p:cNvPr>
          <p:cNvSpPr txBox="1"/>
          <p:nvPr/>
        </p:nvSpPr>
        <p:spPr>
          <a:xfrm>
            <a:off x="4646951" y="2571750"/>
            <a:ext cx="397613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 QUAN</a:t>
            </a:r>
            <a:endParaRPr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A9DFD6-0D87-723B-5DDE-C6F8B9157EFC}"/>
              </a:ext>
            </a:extLst>
          </p:cNvPr>
          <p:cNvSpPr txBox="1"/>
          <p:nvPr/>
        </p:nvSpPr>
        <p:spPr>
          <a:xfrm>
            <a:off x="4047346" y="254833"/>
            <a:ext cx="4976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+mj-lt"/>
                <a:cs typeface="Times New Roman" panose="02020603050405020304" pitchFamily="18" charset="0"/>
              </a:rPr>
              <a:t>1.1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Giới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thiệu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cơ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quan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thực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tập</a:t>
            </a:r>
            <a:endParaRPr lang="en-US" sz="25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A130C-B57F-76F9-AA6C-E48E8F601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462" y="3102964"/>
            <a:ext cx="5156618" cy="1034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EC0C2A-8C2D-F601-389A-009ABEDE9D81}"/>
              </a:ext>
            </a:extLst>
          </p:cNvPr>
          <p:cNvSpPr txBox="1"/>
          <p:nvPr/>
        </p:nvSpPr>
        <p:spPr>
          <a:xfrm>
            <a:off x="4212238" y="1006214"/>
            <a:ext cx="4646950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Trung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tâm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Tin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học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Thống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kê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Khu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vực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II -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tên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giao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dịch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COSIS,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đơn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vị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sự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nghiệp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trực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thuộc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Tổng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cục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Thống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kê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-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Bộ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Kế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hoạch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&amp;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Đầu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3B2E6-DC78-9376-0E84-ECA5A0430085}"/>
              </a:ext>
            </a:extLst>
          </p:cNvPr>
          <p:cNvSpPr txBox="1"/>
          <p:nvPr/>
        </p:nvSpPr>
        <p:spPr>
          <a:xfrm>
            <a:off x="3147933" y="262329"/>
            <a:ext cx="53664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+mj-lt"/>
                <a:cs typeface="Times New Roman" panose="02020603050405020304" pitchFamily="18" charset="0"/>
              </a:rPr>
              <a:t>1.2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Giới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thiệu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nội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dung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công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việc</a:t>
            </a:r>
            <a:endParaRPr lang="en-US" sz="25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Google Shape;90;p4">
            <a:extLst>
              <a:ext uri="{FF2B5EF4-FFF2-40B4-BE49-F238E27FC236}">
                <a16:creationId xmlns:a16="http://schemas.microsoft.com/office/drawing/2014/main" id="{0BA943E1-6767-9A15-40FB-D112A6CF180A}"/>
              </a:ext>
            </a:extLst>
          </p:cNvPr>
          <p:cNvSpPr txBox="1">
            <a:spLocks/>
          </p:cNvSpPr>
          <p:nvPr/>
        </p:nvSpPr>
        <p:spPr>
          <a:xfrm>
            <a:off x="3462727" y="1215142"/>
            <a:ext cx="4736891" cy="155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just">
              <a:lnSpc>
                <a:spcPct val="150000"/>
              </a:lnSpc>
              <a:buClrTx/>
              <a:buSzPct val="100000"/>
              <a:buNone/>
            </a:pPr>
            <a:r>
              <a:rPr lang="vi-VN" sz="1600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 quá trình thực tập tại công ty em được tìm hiểu và thực hành mảng lập trình </a:t>
            </a:r>
            <a:r>
              <a:rPr lang="vi-VN" sz="1600" dirty="0" err="1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vi-VN" sz="1600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với C# cụ thể là ASP.net trên nền tảng </a:t>
            </a:r>
            <a:r>
              <a:rPr lang="en-US" sz="1600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vi-VN" sz="1600" dirty="0" err="1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isual</a:t>
            </a:r>
            <a:r>
              <a:rPr lang="vi-VN" sz="1600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1600" dirty="0" err="1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tudio</a:t>
            </a:r>
            <a:r>
              <a:rPr lang="vi-VN" sz="1600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body" idx="2"/>
          </p:nvPr>
        </p:nvSpPr>
        <p:spPr>
          <a:xfrm>
            <a:off x="3102964" y="1059750"/>
            <a:ext cx="5703757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just"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  <a:buNone/>
            </a:pP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đồ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án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em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dựa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sự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góp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ý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cũng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như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mẫu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thiết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kế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công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ty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tham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khảo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phiếu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điều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tra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thống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kê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chuẩn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đồ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án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phạm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vi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như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:</a:t>
            </a:r>
          </a:p>
          <a:p>
            <a:pPr marL="742950" indent="-285750" algn="just"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q"/>
            </a:pP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Đối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tượng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quản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website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cơ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sở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doanh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nghiệp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.</a:t>
            </a:r>
          </a:p>
          <a:p>
            <a:pPr marL="742950" indent="-285750" algn="just"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q"/>
            </a:pP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Th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iết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kế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giao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diện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chức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năng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quản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phiếu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điều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tra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quản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tiến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độ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điền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tin,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xuất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 file.</a:t>
            </a:r>
            <a:endParaRPr lang="en-US" sz="1600" dirty="0">
              <a:solidFill>
                <a:schemeClr val="accent4">
                  <a:lumMod val="50000"/>
                </a:schemeClr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815E8-F949-64DA-C163-139F34272C93}"/>
              </a:ext>
            </a:extLst>
          </p:cNvPr>
          <p:cNvSpPr txBox="1"/>
          <p:nvPr/>
        </p:nvSpPr>
        <p:spPr>
          <a:xfrm>
            <a:off x="3702428" y="269823"/>
            <a:ext cx="51567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+mj-lt"/>
                <a:cs typeface="Times New Roman" panose="02020603050405020304" pitchFamily="18" charset="0"/>
              </a:rPr>
              <a:t>1.3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Phạm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vi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đề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tài</a:t>
            </a:r>
            <a:endParaRPr lang="en-US" sz="2500" b="1" dirty="0"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2D7EE3C-6A7F-0A1C-7FA0-1C1138A1AF91}"/>
              </a:ext>
            </a:extLst>
          </p:cNvPr>
          <p:cNvSpPr txBox="1"/>
          <p:nvPr/>
        </p:nvSpPr>
        <p:spPr>
          <a:xfrm>
            <a:off x="5433931" y="820029"/>
            <a:ext cx="28631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 II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1D6CE49A-FA6A-D505-764A-7BE2CEACC726}"/>
              </a:ext>
            </a:extLst>
          </p:cNvPr>
          <p:cNvSpPr txBox="1"/>
          <p:nvPr/>
        </p:nvSpPr>
        <p:spPr>
          <a:xfrm>
            <a:off x="4877421" y="2496799"/>
            <a:ext cx="397613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SỞ LÝ THUYẾT</a:t>
            </a:r>
            <a:endParaRPr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289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B148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0"/>
          <p:cNvGrpSpPr/>
          <p:nvPr/>
        </p:nvGrpSpPr>
        <p:grpSpPr>
          <a:xfrm>
            <a:off x="463496" y="418193"/>
            <a:ext cx="1417581" cy="1380759"/>
            <a:chOff x="5926225" y="921350"/>
            <a:chExt cx="517800" cy="504350"/>
          </a:xfrm>
        </p:grpSpPr>
        <p:sp>
          <p:nvSpPr>
            <p:cNvPr id="155" name="Google Shape;155;p2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20"/>
          <p:cNvSpPr/>
          <p:nvPr/>
        </p:nvSpPr>
        <p:spPr>
          <a:xfrm>
            <a:off x="2027271" y="916449"/>
            <a:ext cx="1417580" cy="80076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20"/>
          <p:cNvGrpSpPr/>
          <p:nvPr/>
        </p:nvGrpSpPr>
        <p:grpSpPr>
          <a:xfrm>
            <a:off x="1749024" y="3207547"/>
            <a:ext cx="1128571" cy="1471014"/>
            <a:chOff x="2624850" y="4296000"/>
            <a:chExt cx="380400" cy="495825"/>
          </a:xfrm>
        </p:grpSpPr>
        <p:sp>
          <p:nvSpPr>
            <p:cNvPr id="159" name="Google Shape;159;p20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20"/>
          <p:cNvSpPr/>
          <p:nvPr/>
        </p:nvSpPr>
        <p:spPr>
          <a:xfrm>
            <a:off x="1119751" y="2269155"/>
            <a:ext cx="1775404" cy="981322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3404615" y="595000"/>
            <a:ext cx="696695" cy="393592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CF5EE0-9EC8-5D9C-861D-D06430B19E66}"/>
              </a:ext>
            </a:extLst>
          </p:cNvPr>
          <p:cNvSpPr txBox="1"/>
          <p:nvPr/>
        </p:nvSpPr>
        <p:spPr>
          <a:xfrm>
            <a:off x="4251212" y="408675"/>
            <a:ext cx="51567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+mj-lt"/>
                <a:cs typeface="Times New Roman" panose="02020603050405020304" pitchFamily="18" charset="0"/>
              </a:rPr>
              <a:t>2.1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Công</a:t>
            </a:r>
            <a:r>
              <a:rPr lang="en-US" sz="25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+mj-lt"/>
                <a:cs typeface="Times New Roman" panose="02020603050405020304" pitchFamily="18" charset="0"/>
              </a:rPr>
              <a:t>nghệ</a:t>
            </a:r>
            <a:endParaRPr lang="en-US" sz="25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35603-B508-FD41-7B23-B14703EF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592" y="1293791"/>
            <a:ext cx="1775404" cy="17754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9C863B-8830-2F3D-5B0F-79CCECF58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482" y="2934787"/>
            <a:ext cx="1630437" cy="1630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DAAC15-7DC1-8CFE-7E2B-31FBD87B6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9096" y="1569944"/>
            <a:ext cx="1451428" cy="1451428"/>
          </a:xfrm>
          <a:prstGeom prst="rect">
            <a:avLst/>
          </a:prstGeom>
        </p:spPr>
      </p:pic>
      <p:pic>
        <p:nvPicPr>
          <p:cNvPr id="1030" name="Picture 6" descr="Let the Debate Commence: New Visual Studio Icon Revealed -- Visual Studio  Magazine">
            <a:extLst>
              <a:ext uri="{FF2B5EF4-FFF2-40B4-BE49-F238E27FC236}">
                <a16:creationId xmlns:a16="http://schemas.microsoft.com/office/drawing/2014/main" id="{0CAEC881-62BB-B716-E6CD-03C3ACC6F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301" y="1263376"/>
            <a:ext cx="1451428" cy="112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# 7.0 có gì mới?">
            <a:extLst>
              <a:ext uri="{FF2B5EF4-FFF2-40B4-BE49-F238E27FC236}">
                <a16:creationId xmlns:a16="http://schemas.microsoft.com/office/drawing/2014/main" id="{6040D8E7-AEA6-49D5-5BCD-E810DCDB8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834" y="3374394"/>
            <a:ext cx="1095936" cy="109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ql server - Free logo icons">
            <a:extLst>
              <a:ext uri="{FF2B5EF4-FFF2-40B4-BE49-F238E27FC236}">
                <a16:creationId xmlns:a16="http://schemas.microsoft.com/office/drawing/2014/main" id="{F6D16077-FEB1-6EF9-6169-7CB43EAD8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773" y="3477257"/>
            <a:ext cx="1272594" cy="12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2D7EE3C-6A7F-0A1C-7FA0-1C1138A1AF91}"/>
              </a:ext>
            </a:extLst>
          </p:cNvPr>
          <p:cNvSpPr txBox="1"/>
          <p:nvPr/>
        </p:nvSpPr>
        <p:spPr>
          <a:xfrm>
            <a:off x="5180038" y="857504"/>
            <a:ext cx="31629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 III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1D6CE49A-FA6A-D505-764A-7BE2CEACC726}"/>
              </a:ext>
            </a:extLst>
          </p:cNvPr>
          <p:cNvSpPr txBox="1"/>
          <p:nvPr/>
        </p:nvSpPr>
        <p:spPr>
          <a:xfrm>
            <a:off x="4489554" y="2489005"/>
            <a:ext cx="4543897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 DỰNG HỆ THỐNG VÀ CÀI ĐẶT THỬ NGHIỆM</a:t>
            </a:r>
            <a:endParaRPr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743631"/>
      </p:ext>
    </p:extLst>
  </p:cSld>
  <p:clrMapOvr>
    <a:masterClrMapping/>
  </p:clrMapOvr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943</Words>
  <Application>Microsoft Office PowerPoint</Application>
  <PresentationFormat>On-screen Show (16:9)</PresentationFormat>
  <Paragraphs>82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Times New Roman</vt:lpstr>
      <vt:lpstr>Raleway</vt:lpstr>
      <vt:lpstr>Arial</vt:lpstr>
      <vt:lpstr>Dosis</vt:lpstr>
      <vt:lpstr>Pontano Sans</vt:lpstr>
      <vt:lpstr>Tahoma</vt:lpstr>
      <vt:lpstr>Wingdings</vt:lpstr>
      <vt:lpstr>Dosis ExtraLight</vt:lpstr>
      <vt:lpstr>Solanio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Cảm ơn quý thầy cô đã lắng nghe bài thuyết trình của em!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thái lai</dc:creator>
  <cp:lastModifiedBy>thái lai</cp:lastModifiedBy>
  <cp:revision>6</cp:revision>
  <dcterms:modified xsi:type="dcterms:W3CDTF">2023-02-14T10:46:35Z</dcterms:modified>
</cp:coreProperties>
</file>